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1" r:id="rId4"/>
    <p:sldId id="277" r:id="rId5"/>
    <p:sldId id="278" r:id="rId6"/>
    <p:sldId id="284" r:id="rId7"/>
    <p:sldId id="279" r:id="rId8"/>
    <p:sldId id="281" r:id="rId9"/>
    <p:sldId id="282" r:id="rId10"/>
    <p:sldId id="283" r:id="rId11"/>
    <p:sldId id="285" r:id="rId12"/>
    <p:sldId id="280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114" d="100"/>
          <a:sy n="114" d="100"/>
        </p:scale>
        <p:origin x="510" y="84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‹N°›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22792" y="2736581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B25F8F-A5A6-4BC2-981F-2A20467C0914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306E99D-3FC8-43F3-A349-34826FDD70A3}"/>
              </a:ext>
            </a:extLst>
          </p:cNvPr>
          <p:cNvSpPr txBox="1"/>
          <p:nvPr/>
        </p:nvSpPr>
        <p:spPr>
          <a:xfrm>
            <a:off x="3522792" y="1990561"/>
            <a:ext cx="51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Quelques considérations sur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CB9D37-E998-4EB3-AFC3-D22D535A1B11}"/>
              </a:ext>
            </a:extLst>
          </p:cNvPr>
          <p:cNvSpPr txBox="1"/>
          <p:nvPr/>
        </p:nvSpPr>
        <p:spPr>
          <a:xfrm>
            <a:off x="9588616" y="5519956"/>
            <a:ext cx="241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CHENG Wen-Miin</a:t>
            </a:r>
          </a:p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DELMARE Thomas</a:t>
            </a:r>
          </a:p>
          <a:p>
            <a:r>
              <a:rPr lang="fr-FR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ELALAOUI </a:t>
            </a:r>
            <a:r>
              <a:rPr lang="fr-FR" b="1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Hasnaa</a:t>
            </a:r>
            <a:endParaRPr lang="fr-FR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(qualitative) 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 la proportion de la durée des show télévisés qui sont mis au programme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 la proportion de la durée des show télévisés qui sont mis au programme 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par rapport aux autres programmes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832DE5-1D62-4D7F-BC3D-74C088B4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66" y="3348659"/>
            <a:ext cx="9575267" cy="2505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7868D0-9E96-43E0-9BBE-C8B0588AFC3E}"/>
              </a:ext>
            </a:extLst>
          </p:cNvPr>
          <p:cNvSpPr/>
          <p:nvPr/>
        </p:nvSpPr>
        <p:spPr>
          <a:xfrm>
            <a:off x="4226899" y="4351886"/>
            <a:ext cx="1869102" cy="231667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7215D-0FF7-457F-B696-BC01AEEB2849}"/>
              </a:ext>
            </a:extLst>
          </p:cNvPr>
          <p:cNvSpPr/>
          <p:nvPr/>
        </p:nvSpPr>
        <p:spPr>
          <a:xfrm>
            <a:off x="1334998" y="4730480"/>
            <a:ext cx="3254756" cy="1059704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76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240149" y="2694052"/>
            <a:ext cx="3302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257B88-6771-4D62-80B5-8BDAC07F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67" y="1348858"/>
            <a:ext cx="8316984" cy="4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3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369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CONCLUSION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618889" y="2338951"/>
            <a:ext cx="3895344" cy="34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Le temps moyen entre la sortie d'un film et son ajout sur Netflix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 s'est pas raccourci.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n'y a pas de corrélation 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du film et sa date d'ajout au catalogue Netflix.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n'a considérablement pas augmenté 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proportion de la durée des show télévisés qui sont mis au programme </a:t>
            </a:r>
            <a:r>
              <a:rPr lang="fr-FR" sz="12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n'a pas considérablement augmenté</a:t>
            </a:r>
            <a:r>
              <a:rPr lang="fr-FR" sz="1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89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18889" y="1362921"/>
            <a:ext cx="4245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56616" y="2210521"/>
            <a:ext cx="492658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jeu de données est composé de plus de 9000 programmes, apparus dans le catalogue de Netflix depuis la sortie de la plateforme en 2008.</a:t>
            </a: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b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avons séparé notre jeu de données en 2 sous jeux de données :</a:t>
            </a:r>
            <a:endParaRPr lang="fr-FR" sz="1200" b="1" dirty="0">
              <a:solidFill>
                <a:srgbClr val="FF0000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depuis 2008 et jusqu’en 2020</a:t>
            </a: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          - Les programmes sortis en 2021</a:t>
            </a: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Notre analyse nous permettra de répondre à deux questions distinctes.</a:t>
            </a:r>
          </a:p>
          <a:p>
            <a:pPr>
              <a:lnSpc>
                <a:spcPct val="130000"/>
              </a:lnSpc>
            </a:pPr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Tout d’abord, nous verrons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du temps moyen entre la sortie du programme en salle et son ajout sur la plateforme. 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r>
              <a:rPr lang="fr-FR" sz="12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Nous verrons ensuite </a:t>
            </a:r>
            <a:r>
              <a:rPr lang="fr-FR" sz="1200" b="1" dirty="0">
                <a:solidFill>
                  <a:srgbClr val="FF0000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l'évolution de la proportion de séries par rapport à la totalité du catalogue.</a:t>
            </a:r>
          </a:p>
          <a:p>
            <a:endParaRPr lang="fr-FR" sz="1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pic>
        <p:nvPicPr>
          <p:cNvPr id="43" name="Picture Placeholder 4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89AB6E7-F638-476A-99FD-2FB74D600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>
            <a:fillRect/>
          </a:stretch>
        </p:blipFill>
        <p:spPr>
          <a:xfrm>
            <a:off x="476900" y="3016446"/>
            <a:ext cx="2651970" cy="3668261"/>
          </a:xfrm>
          <a:effectLst>
            <a:outerShdw blurRad="177800" dist="1905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49" name="Picture Placeholder 4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ECFEC8-B93D-4960-A0B4-9BEF1B2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979066" y="340138"/>
            <a:ext cx="2651970" cy="3668261"/>
          </a:xfr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6145823-E361-4F3E-894C-EA7BAFB6FAF0}"/>
              </a:ext>
            </a:extLst>
          </p:cNvPr>
          <p:cNvSpPr/>
          <p:nvPr/>
        </p:nvSpPr>
        <p:spPr>
          <a:xfrm>
            <a:off x="476900" y="3016446"/>
            <a:ext cx="2651970" cy="3668261"/>
          </a:xfrm>
          <a:prstGeom prst="roundRect">
            <a:avLst>
              <a:gd name="adj" fmla="val 7521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64181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115867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1675526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2192381" y="5400978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534261" y="5992208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Cette série de gangsters inspirée de l'histoire du célèbre narcotrafiquant de Medellín raconte la guerre sanglante des cartels en Colombie.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842" y="5531335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461" y="5520709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12" y="5524703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823" y="5520150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654199" y="5912547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654199" y="5914452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534261" y="5096685"/>
            <a:ext cx="740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7D6C2FC-23BA-4A53-A0E2-CE65F43EE81C}"/>
              </a:ext>
            </a:extLst>
          </p:cNvPr>
          <p:cNvSpPr/>
          <p:nvPr/>
        </p:nvSpPr>
        <p:spPr>
          <a:xfrm>
            <a:off x="8979066" y="340136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915220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966905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0185913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0702768" y="2724670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9044648" y="3315900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Lassé d’être le Seigneur des Enfers, le diable s’installe à Los Angeles où il ouvre un nightclub et se lie avec une policière de la brigade criminelle.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8229" y="2855027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48" y="2844401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99" y="2848395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10" y="2843842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9165525" y="3236239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9165525" y="3238144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9053671" y="2420377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32CA8556-6B5D-4407-8EC6-5F7C929DE35C}"/>
              </a:ext>
            </a:extLst>
          </p:cNvPr>
          <p:cNvSpPr txBox="1"/>
          <p:nvPr/>
        </p:nvSpPr>
        <p:spPr>
          <a:xfrm>
            <a:off x="1275169" y="1488294"/>
            <a:ext cx="816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Pré-traitement du </a:t>
            </a:r>
            <a:r>
              <a:rPr lang="fr-FR" sz="2000" b="1" dirty="0" err="1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Séparation des données en deux </a:t>
            </a:r>
            <a:r>
              <a:rPr lang="fr-FR" sz="2000" b="1" dirty="0" err="1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datasets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 et A        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F55DC8-C17B-41FC-8DBB-FB78C58F38A0}"/>
              </a:ext>
            </a:extLst>
          </p:cNvPr>
          <p:cNvSpPr txBox="1"/>
          <p:nvPr/>
        </p:nvSpPr>
        <p:spPr>
          <a:xfrm>
            <a:off x="4144161" y="4093343"/>
            <a:ext cx="701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Etudes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d'hypothèses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D4D4D4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Moyenne de la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différence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entre la date de sortie d’un programme et son ajout sur la plateforme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445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METHODOLOGIES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B341CF-5EDA-448C-A249-3435CBE1DE0A}"/>
              </a:ext>
            </a:extLst>
          </p:cNvPr>
          <p:cNvSpPr txBox="1"/>
          <p:nvPr/>
        </p:nvSpPr>
        <p:spPr>
          <a:xfrm>
            <a:off x="1631059" y="4736629"/>
            <a:ext cx="7728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Calculs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proportions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des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échantillons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La durée d’une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saison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est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360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minutes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6" name="Picture Placeholder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1D5B9-5EB8-467B-90A6-E3640103CAD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b="599"/>
          <a:stretch>
            <a:fillRect/>
          </a:stretch>
        </p:blipFill>
        <p:spPr>
          <a:xfrm>
            <a:off x="8843617" y="2794892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37" name="Rectangle: Rounded Corners 139">
            <a:extLst>
              <a:ext uri="{FF2B5EF4-FFF2-40B4-BE49-F238E27FC236}">
                <a16:creationId xmlns:a16="http://schemas.microsoft.com/office/drawing/2014/main" id="{D4B26500-60FF-4D6C-8731-7AC6B76ED0C3}"/>
              </a:ext>
            </a:extLst>
          </p:cNvPr>
          <p:cNvSpPr/>
          <p:nvPr/>
        </p:nvSpPr>
        <p:spPr>
          <a:xfrm>
            <a:off x="8843640" y="2794890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8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900853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9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952538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0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10042243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1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10559098" y="5179424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2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8900978" y="5770654"/>
            <a:ext cx="255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Championnes de leurs villes jumelles et rivales, deux sœurs se battent dans une guerre où font rage des technologies magiques et des perspectives diamétralement opposées.</a:t>
            </a:r>
          </a:p>
          <a:p>
            <a:b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559" y="5309781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9178" y="5299155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6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229" y="5303149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540" y="5298596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48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9021855" y="5690993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9021855" y="5692898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8903651" y="4875131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pic>
        <p:nvPicPr>
          <p:cNvPr id="52" name="Picture Placeholder 46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D77C1A01-BE62-4740-8FF6-BBE665B053A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xfrm>
            <a:off x="470610" y="106562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53" name="Rectangle: Rounded Corners 149">
            <a:extLst>
              <a:ext uri="{FF2B5EF4-FFF2-40B4-BE49-F238E27FC236}">
                <a16:creationId xmlns:a16="http://schemas.microsoft.com/office/drawing/2014/main" id="{A74CD374-CDF8-4D9D-9CA4-2FDB5E97DB2A}"/>
              </a:ext>
            </a:extLst>
          </p:cNvPr>
          <p:cNvSpPr/>
          <p:nvPr/>
        </p:nvSpPr>
        <p:spPr>
          <a:xfrm>
            <a:off x="470610" y="106562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4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63552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5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115238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1669236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7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2186091" y="345015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527971" y="4041385"/>
            <a:ext cx="2559684" cy="67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800" b="0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Spike, Jet et Faye sont des chasseurs de primes toujours stylés… et fauchés qui parcourent le système solaire pour trouver des missions, et échapper au passé de Spike.</a:t>
            </a:r>
            <a:endParaRPr lang="en-IN" sz="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60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52" y="358051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1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71" y="356988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2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22" y="357388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3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533" y="356932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635526" y="396172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635526" y="396362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531505" y="314586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638189" y="1876276"/>
            <a:ext cx="6238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Calcul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l'écart-type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et le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 observation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Etude de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corrélation</a:t>
            </a:r>
          </a:p>
          <a:p>
            <a:pPr marL="171450" indent="-171450">
              <a:buFontTx/>
              <a:buChar char="-"/>
            </a:pP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171450" indent="-171450">
              <a:buFontTx/>
              <a:buChar char="-"/>
            </a:pP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Tests de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proportion</a:t>
            </a:r>
          </a:p>
        </p:txBody>
      </p:sp>
    </p:spTree>
    <p:extLst>
      <p:ext uri="{BB962C8B-B14F-4D97-AF65-F5344CB8AC3E}">
        <p14:creationId xmlns:p14="http://schemas.microsoft.com/office/powerpoint/2010/main" val="147317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979281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raccourci 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le temps moyen entre la sortie du film et son ajout au carnet Netflix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 s'est pas raccourci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/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Tobs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  <a:ea typeface="Inter" panose="020B0604020202020204" charset="0"/>
                        <a:cs typeface="Inter" panose="020B0604020202020204" charset="0"/>
                      </a:rPr>
                      <m:t>=</m:t>
                    </m:r>
                  </m:oMath>
                </a14:m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𝑨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𝒎𝒆𝒂𝒏</m:t>
                        </m:r>
                        <m:d>
                          <m:dPr>
                            <m:ctrlP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  <a:ea typeface="Inter" panose="020B0604020202020204" charset="0"/>
                                <a:cs typeface="Inter" panose="020B0604020202020204" charset="0"/>
                              </a:rPr>
                              <m:t>𝑯</m:t>
                            </m:r>
                          </m:e>
                        </m:d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𝒔𝒅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𝒇𝒊𝒍𝒎𝒔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FR" sz="2000" b="1" i="1" smtClean="0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𝒄𝒐𝒖𝒏𝒕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𝒇𝒊𝒍𝒎𝒔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fr-FR" sz="2000" b="1" i="1" smtClean="0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fr-FR" sz="2000" b="1" dirty="0">
                    <a:solidFill>
                      <a:srgbClr val="D4D4D4"/>
                    </a:solidFill>
                    <a:latin typeface="Inter" panose="020B0604020202020204" charset="0"/>
                    <a:ea typeface="Inter" panose="020B0604020202020204" charset="0"/>
                    <a:cs typeface="Inter" panose="020B0604020202020204" charset="0"/>
                  </a:rPr>
                  <a:t> =</a:t>
                </a:r>
                <a:r>
                  <a:rPr lang="en-US" sz="2000" b="1" dirty="0">
                    <a:solidFill>
                      <a:srgbClr val="D4D4D4"/>
                    </a:solidFill>
                    <a:ea typeface="Inter" panose="020B0604020202020204" charset="0"/>
                    <a:cs typeface="Inter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</m:ctrlPr>
                      </m:fPr>
                      <m:num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(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𝟕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𝟔𝟗𝟓𝟖𝟕𝟏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−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𝟓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𝟑𝟒𝟕𝟒𝟏𝟏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  <a:cs typeface="Inter" panose="020B0604020202020204" charset="0"/>
                          </a:rPr>
                          <m:t>)</m:t>
                        </m:r>
                      </m:num>
                      <m:den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𝟏𝟐𝟕𝟖𝟐</m:t>
                        </m:r>
                        <m:r>
                          <a:rPr lang="fr-FR" sz="2000" b="1" i="1">
                            <a:solidFill>
                              <a:srgbClr val="D4D4D4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1" i="1">
                                <a:solidFill>
                                  <a:srgbClr val="D4D4D4"/>
                                </a:solidFill>
                                <a:latin typeface="Cambria Math" panose="02040503050406030204" pitchFamily="18" charset="0"/>
                              </a:rPr>
                              <m:t>𝟗𝟗𝟑</m:t>
                            </m:r>
                          </m:e>
                        </m:rad>
                      </m:den>
                    </m:f>
                    <m:r>
                      <a:rPr lang="fr-FR" sz="2000" b="1" i="1" smtClean="0">
                        <a:solidFill>
                          <a:srgbClr val="D4D4D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𝟑𝟎𝟕𝟎𝟒𝟓</m:t>
                    </m:r>
                  </m:oMath>
                </a14:m>
                <a:endParaRPr lang="fr-FR" sz="2000" b="1" dirty="0">
                  <a:solidFill>
                    <a:srgbClr val="D4D4D4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288808C-6B0D-4E69-A9AB-0CE8E52E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774" y="2490996"/>
                <a:ext cx="8540625" cy="616772"/>
              </a:xfrm>
              <a:prstGeom prst="rect">
                <a:avLst/>
              </a:prstGeom>
              <a:blipFill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38DF09D-C742-4F1D-9594-F523B78F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73" y="3236582"/>
            <a:ext cx="8652839" cy="282598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8" y="6302154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B5587-E266-4EC5-BB82-810B66C3945C}"/>
              </a:ext>
            </a:extLst>
          </p:cNvPr>
          <p:cNvSpPr/>
          <p:nvPr/>
        </p:nvSpPr>
        <p:spPr>
          <a:xfrm>
            <a:off x="4622460" y="4405260"/>
            <a:ext cx="2367627" cy="244312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6DD5A2-239B-4259-A89A-384F6CFE2C25}"/>
              </a:ext>
            </a:extLst>
          </p:cNvPr>
          <p:cNvSpPr/>
          <p:nvPr/>
        </p:nvSpPr>
        <p:spPr>
          <a:xfrm>
            <a:off x="1718587" y="4860099"/>
            <a:ext cx="3685902" cy="1139409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9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353471" y="1419879"/>
            <a:ext cx="320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D’HYPOTHESES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353470" y="2889360"/>
            <a:ext cx="2940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Le temps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moyen entre la sortie du film et son ajout au carnet Netflix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s'est pas raccourci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 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21EC29-D93D-4BF2-9F81-020AEB4E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17" y="1619934"/>
            <a:ext cx="8219358" cy="45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22899" y="1098376"/>
            <a:ext cx="1134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  <a:p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y a une corrélation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1546BE-6AE0-45A4-8673-EC0B1F79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02" y="2768049"/>
            <a:ext cx="7162800" cy="2924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DA0C31-D781-4085-A729-EE1D39271D6C}"/>
              </a:ext>
            </a:extLst>
          </p:cNvPr>
          <p:cNvSpPr/>
          <p:nvPr/>
        </p:nvSpPr>
        <p:spPr>
          <a:xfrm>
            <a:off x="5193437" y="3928293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79293E-A69E-47E1-BBFE-AD86D7F5B661}"/>
              </a:ext>
            </a:extLst>
          </p:cNvPr>
          <p:cNvSpPr/>
          <p:nvPr/>
        </p:nvSpPr>
        <p:spPr>
          <a:xfrm>
            <a:off x="2470212" y="4358208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2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348858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CORRELATION 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32348" y="5809978"/>
            <a:ext cx="1134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Il n’</a:t>
            </a:r>
            <a:r>
              <a:rPr lang="fr-FR" sz="2000" b="1" dirty="0">
                <a:solidFill>
                  <a:srgbClr val="FF0000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y a pas de corrélation 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entre la date de sortie d'un film et sa date d'ajout sur Netflix</a:t>
            </a:r>
            <a:endParaRPr lang="en-US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  <a:sym typeface="Wingdings" panose="05000000000000000000" pitchFamily="2" charset="2"/>
            </a:endParaRPr>
          </a:p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corrélation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négative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pour difference et date de sortie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C95936-0C6E-40E6-B62E-96620B14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8" y="3687332"/>
            <a:ext cx="5577835" cy="11226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B605DF-2593-4C01-88E3-F09A542B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86" y="1433761"/>
            <a:ext cx="5445314" cy="40839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90D436-DA76-4440-AA08-B1CAC1AAF23B}"/>
              </a:ext>
            </a:extLst>
          </p:cNvPr>
          <p:cNvSpPr txBox="1"/>
          <p:nvPr/>
        </p:nvSpPr>
        <p:spPr>
          <a:xfrm>
            <a:off x="432348" y="2041200"/>
            <a:ext cx="458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corrplot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 cor_newdata2_num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55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432348" y="340136"/>
            <a:ext cx="625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LES RESULTATS OBTENUS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32C8-D56E-44D8-BC93-2A617DBBABAE}"/>
              </a:ext>
            </a:extLst>
          </p:cNvPr>
          <p:cNvSpPr txBox="1"/>
          <p:nvPr/>
        </p:nvSpPr>
        <p:spPr>
          <a:xfrm>
            <a:off x="432348" y="1106073"/>
            <a:ext cx="1134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TEST DE PROPORTION </a:t>
            </a:r>
            <a:r>
              <a:rPr lang="fr-FR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(quantitative) : </a:t>
            </a:r>
          </a:p>
          <a:p>
            <a:endParaRPr lang="fr-FR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H0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 considérablement augmenté</a:t>
            </a:r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H1 : la proportion de show télévisés qui sont mis au programme </a:t>
            </a:r>
            <a:r>
              <a:rPr lang="fr-FR" sz="2000" b="1" dirty="0">
                <a:solidFill>
                  <a:srgbClr val="E5091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n’a pas considérablement augmenté</a:t>
            </a:r>
            <a:r>
              <a:rPr lang="fr-FR" sz="2000" b="1" dirty="0">
                <a:solidFill>
                  <a:srgbClr val="D4D4D4"/>
                </a:solidFill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par rapport aux autres programmes </a:t>
            </a:r>
            <a:endParaRPr lang="fr-FR" sz="2000" b="1" dirty="0">
              <a:solidFill>
                <a:srgbClr val="FF0000"/>
              </a:solidFill>
              <a:effectLst/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4AB65F-FCC4-4831-83A2-E8DD8368E18D}"/>
              </a:ext>
            </a:extLst>
          </p:cNvPr>
          <p:cNvSpPr txBox="1"/>
          <p:nvPr/>
        </p:nvSpPr>
        <p:spPr>
          <a:xfrm>
            <a:off x="422899" y="6157553"/>
            <a:ext cx="1134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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rejette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H0 et on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conclut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H1, avec un </a:t>
            </a:r>
            <a:r>
              <a:rPr lang="en-US" sz="2000" b="1" dirty="0" err="1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seuil</a:t>
            </a:r>
            <a:r>
              <a:rPr lang="en-US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  <a:sym typeface="Wingdings" panose="05000000000000000000" pitchFamily="2" charset="2"/>
              </a:rPr>
              <a:t> &gt; 0.05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65F07B-DFC2-4793-B89E-4BC639FE5CE6}"/>
              </a:ext>
            </a:extLst>
          </p:cNvPr>
          <p:cNvSpPr txBox="1"/>
          <p:nvPr/>
        </p:nvSpPr>
        <p:spPr>
          <a:xfrm>
            <a:off x="140292" y="3260640"/>
            <a:ext cx="332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propH = series_H/total_H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2159 / 7285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</a:t>
            </a:r>
            <a:r>
              <a:rPr lang="pt-B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= 0.296</a:t>
            </a:r>
          </a:p>
          <a:p>
            <a:r>
              <a:rPr lang="pt-B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propA = series_A/total_A</a:t>
            </a:r>
            <a:endParaRPr lang="fr-FR" sz="2000" b="1" dirty="0">
              <a:solidFill>
                <a:srgbClr val="D4D4D4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505 / 1498</a:t>
            </a:r>
          </a:p>
          <a:p>
            <a:r>
              <a:rPr lang="fr-FR" sz="2000" b="1" dirty="0">
                <a:solidFill>
                  <a:srgbClr val="D4D4D4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	= </a:t>
            </a:r>
            <a:r>
              <a:rPr lang="fr-FR" sz="2000" b="1" dirty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0.337</a:t>
            </a:r>
            <a:endParaRPr lang="pt-BR" sz="2000" b="1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F9886D-032B-441F-9BC9-F3C97A1A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04" y="3110172"/>
            <a:ext cx="7829550" cy="2914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4D921A-1840-4DC4-A0A4-12C0779F75ED}"/>
              </a:ext>
            </a:extLst>
          </p:cNvPr>
          <p:cNvSpPr/>
          <p:nvPr/>
        </p:nvSpPr>
        <p:spPr>
          <a:xfrm>
            <a:off x="7315200" y="4274522"/>
            <a:ext cx="2290440" cy="25745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AA2AF-0E3C-4BA3-9EF1-C9194B756A9C}"/>
              </a:ext>
            </a:extLst>
          </p:cNvPr>
          <p:cNvSpPr/>
          <p:nvPr/>
        </p:nvSpPr>
        <p:spPr>
          <a:xfrm>
            <a:off x="3899518" y="4731071"/>
            <a:ext cx="3815178" cy="1250333"/>
          </a:xfrm>
          <a:prstGeom prst="rect">
            <a:avLst/>
          </a:prstGeom>
          <a:noFill/>
          <a:ln w="9525" cap="flat" cmpd="sng" algn="ctr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50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780</Words>
  <Application>Microsoft Office PowerPoint</Application>
  <PresentationFormat>Grand écran</PresentationFormat>
  <Paragraphs>94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Cambria Math</vt:lpstr>
      <vt:lpstr>Calibri Light</vt:lpstr>
      <vt:lpstr>Arial</vt:lpstr>
      <vt:lpstr>Calibri</vt:lpstr>
      <vt:lpstr>Inter Light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Thomas Delmare</cp:lastModifiedBy>
  <cp:revision>289</cp:revision>
  <dcterms:created xsi:type="dcterms:W3CDTF">2021-11-03T05:56:55Z</dcterms:created>
  <dcterms:modified xsi:type="dcterms:W3CDTF">2022-02-09T08:50:07Z</dcterms:modified>
</cp:coreProperties>
</file>